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A23ACD-F706-FE47-BE2E-8ED1FA5BE0DC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23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4F6314-D62E-9344-8DAB-8613840F33D3}" type="slidenum">
              <a:rPr lang="en-US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PSP0 Common Grading Errors</a:t>
            </a:r>
          </a:p>
          <a:p>
            <a:pPr lvl="1" eaLnBrk="1" hangingPunct="1">
              <a:buFontTx/>
              <a:buChar char="•"/>
            </a:pPr>
            <a:r>
              <a:rPr lang="en-US"/>
              <a:t>following a process/script</a:t>
            </a:r>
          </a:p>
          <a:p>
            <a:pPr lvl="1" eaLnBrk="1" hangingPunct="1">
              <a:buFontTx/>
              <a:buChar char="•"/>
            </a:pPr>
            <a:r>
              <a:rPr lang="en-US"/>
              <a:t>state of the program v. state of the programmer</a:t>
            </a:r>
          </a:p>
          <a:p>
            <a:pPr lvl="1" eaLnBrk="1" hangingPunct="1">
              <a:buFontTx/>
              <a:buChar char="•"/>
            </a:pPr>
            <a:r>
              <a:rPr lang="en-US"/>
              <a:t>forgetting to track time or defects</a:t>
            </a:r>
          </a:p>
          <a:p>
            <a:pPr lvl="1" eaLnBrk="1" hangingPunct="1">
              <a:buFontTx/>
              <a:buChar char="•"/>
            </a:pPr>
            <a:r>
              <a:rPr lang="en-US"/>
              <a:t>not recording all defects</a:t>
            </a:r>
          </a:p>
          <a:p>
            <a:pPr lvl="1" eaLnBrk="1" hangingPunct="1">
              <a:buFontTx/>
              <a:buChar char="•"/>
            </a:pPr>
            <a:r>
              <a:rPr lang="en-US"/>
              <a:t>over-designing/over-implementing a solution</a:t>
            </a:r>
          </a:p>
          <a:p>
            <a:pPr lvl="1" eaLnBrk="1" hangingPunct="1">
              <a:buFontTx/>
              <a:buChar char="•"/>
            </a:pPr>
            <a:r>
              <a:rPr lang="en-US"/>
              <a:t>not being consistent with types</a:t>
            </a:r>
          </a:p>
          <a:p>
            <a:pPr lvl="1" eaLnBrk="1" hangingPunct="1">
              <a:buFontTx/>
              <a:buChar char="•"/>
            </a:pPr>
            <a:r>
              <a:rPr lang="en-US"/>
              <a:t>good vs. poor defect descriptions</a:t>
            </a:r>
          </a:p>
          <a:p>
            <a:pPr lvl="1" eaLnBrk="1" hangingPunct="1">
              <a:buFontTx/>
              <a:buChar char="•"/>
            </a:pPr>
            <a:endParaRPr lang="en-US"/>
          </a:p>
          <a:p>
            <a:pPr eaLnBrk="1" hangingPunct="1"/>
            <a:r>
              <a:rPr lang="en-US"/>
              <a:t>This is a </a:t>
            </a:r>
            <a:r>
              <a:rPr lang="en-US" i="1"/>
              <a:t>process</a:t>
            </a:r>
            <a:r>
              <a:rPr lang="en-US"/>
              <a:t> course not a </a:t>
            </a:r>
            <a:r>
              <a:rPr lang="en-US" i="1"/>
              <a:t>programming </a:t>
            </a:r>
            <a:r>
              <a:rPr lang="en-US"/>
              <a:t>course.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Note positive things!!!!!!!!!!!!!!!!!!!!!!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26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6024C9-110D-D341-8204-111415FED6E2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4560248"/>
            <a:ext cx="5366212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08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A122757-656B-E040-AFE6-4BDA2E6D4524}" type="slidenum">
              <a:rPr lang="en-US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4560248"/>
            <a:ext cx="5366212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21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1DABF0-0580-3749-A6EF-4082D4B53824}" type="slidenum">
              <a:rPr lang="en-US">
                <a:latin typeface="Times New Roman" charset="0"/>
              </a:rPr>
              <a:pPr/>
              <a:t>7</a:t>
            </a:fld>
            <a:endParaRPr lang="en-US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09788" y="646113"/>
            <a:ext cx="2870200" cy="2152650"/>
          </a:xfrm>
          <a:ln cap="flat"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066" y="2922946"/>
            <a:ext cx="6134438" cy="610560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8006" tIns="49894" rIns="98006" bIns="49894"/>
          <a:lstStyle/>
          <a:p>
            <a:pPr defTabSz="967457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47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42AAF74-71BA-5C40-AD4A-F61EE4B3C6B2}" type="slidenum">
              <a:rPr lang="en-US">
                <a:latin typeface="Times New Roman" charset="0"/>
              </a:rPr>
              <a:pPr/>
              <a:t>8</a:t>
            </a:fld>
            <a:endParaRPr lang="en-US">
              <a:latin typeface="Times New Roman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4560248"/>
            <a:ext cx="6512867" cy="431989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79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059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71225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8914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84479561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69996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015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0531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453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05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3903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78168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9008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5407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545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24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9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4" r:id="rId22"/>
    <p:sldLayoutId id="2147483675" r:id="rId23"/>
    <p:sldLayoutId id="2147483684" r:id="rId2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</a:t>
            </a:r>
            <a:r>
              <a:rPr lang="en-US" sz="2000" dirty="0" smtClean="0">
                <a:latin typeface="Arial" charset="0"/>
              </a:rPr>
              <a:t>Fundamentals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Day Two Agenda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Class Discussion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Did anyone have a problem following the process?</a:t>
            </a:r>
          </a:p>
          <a:p>
            <a:pPr lvl="1" eaLnBrk="1" hangingPunct="1"/>
            <a:r>
              <a:rPr lang="en-US">
                <a:latin typeface="Arial" charset="0"/>
              </a:rPr>
              <a:t>data collection</a:t>
            </a:r>
          </a:p>
          <a:p>
            <a:pPr lvl="1" eaLnBrk="1" hangingPunct="1"/>
            <a:r>
              <a:rPr lang="en-US">
                <a:latin typeface="Arial" charset="0"/>
              </a:rPr>
              <a:t>following a script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Were you surprised by anything?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Common process issues</a:t>
            </a:r>
          </a:p>
        </p:txBody>
      </p:sp>
    </p:spTree>
    <p:extLst>
      <p:ext uri="{BB962C8B-B14F-4D97-AF65-F5344CB8AC3E}">
        <p14:creationId xmlns:p14="http://schemas.microsoft.com/office/powerpoint/2010/main" val="177501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Class Data Review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-220663" eaLnBrk="1" hangingPunct="1"/>
            <a:r>
              <a:rPr lang="en-US" dirty="0">
                <a:latin typeface="Arial" charset="0"/>
              </a:rPr>
              <a:t>Number of assignments submitted</a:t>
            </a:r>
          </a:p>
          <a:p>
            <a:pPr marL="457200" lvl="1" indent="-220663" eaLnBrk="1" hangingPunct="1"/>
            <a:r>
              <a:rPr lang="en-US" dirty="0">
                <a:latin typeface="Arial" charset="0"/>
              </a:rPr>
              <a:t>Actual development time</a:t>
            </a:r>
          </a:p>
          <a:p>
            <a:pPr marL="457200" lvl="1" indent="-220663" eaLnBrk="1" hangingPunct="1"/>
            <a:r>
              <a:rPr lang="en-US" dirty="0">
                <a:latin typeface="Arial" charset="0"/>
              </a:rPr>
              <a:t>Design time</a:t>
            </a:r>
          </a:p>
          <a:p>
            <a:pPr marL="457200" lvl="1" indent="-220663" eaLnBrk="1" hangingPunct="1"/>
            <a:r>
              <a:rPr lang="en-US" dirty="0">
                <a:latin typeface="Arial" charset="0"/>
              </a:rPr>
              <a:t>Compile time</a:t>
            </a:r>
          </a:p>
          <a:p>
            <a:pPr marL="457200" lvl="1" indent="-220663" eaLnBrk="1" hangingPunct="1"/>
            <a:r>
              <a:rPr lang="en-US" dirty="0">
                <a:latin typeface="Arial" charset="0"/>
              </a:rPr>
              <a:t>Test time</a:t>
            </a:r>
          </a:p>
        </p:txBody>
      </p:sp>
    </p:spTree>
    <p:extLst>
      <p:ext uri="{BB962C8B-B14F-4D97-AF65-F5344CB8AC3E}">
        <p14:creationId xmlns:p14="http://schemas.microsoft.com/office/powerpoint/2010/main" val="119654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Analysis Tools – Student Workbook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Your student workbook includes the data charts we just reviewed.</a:t>
            </a:r>
          </a:p>
          <a:p>
            <a:r>
              <a:rPr lang="en-US" dirty="0">
                <a:latin typeface="Arial" charset="0"/>
              </a:rPr>
              <a:t>Click on the </a:t>
            </a:r>
            <a:r>
              <a:rPr lang="ja-JP" altLang="en-US" dirty="0">
                <a:latin typeface="Arial" charset="0"/>
              </a:rPr>
              <a:t>“</a:t>
            </a:r>
            <a:r>
              <a:rPr lang="en-US" dirty="0">
                <a:latin typeface="Arial" charset="0"/>
              </a:rPr>
              <a:t>Analysis Tools</a:t>
            </a:r>
            <a:r>
              <a:rPr lang="ja-JP" altLang="en-US" dirty="0">
                <a:latin typeface="Arial" charset="0"/>
              </a:rPr>
              <a:t>”</a:t>
            </a:r>
            <a:r>
              <a:rPr lang="en-US" dirty="0">
                <a:latin typeface="Arial" charset="0"/>
              </a:rPr>
              <a:t> tab on the main form to get a list of all analysis charts and reports.</a:t>
            </a:r>
          </a:p>
          <a:p>
            <a:r>
              <a:rPr lang="en-US" dirty="0">
                <a:latin typeface="Arial" charset="0"/>
              </a:rPr>
              <a:t>Click on any of the 42 hyperlinks to open the corresponding item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 t="6786" r="4198" b="7286"/>
          <a:stretch>
            <a:fillRect/>
          </a:stretch>
        </p:blipFill>
        <p:spPr bwMode="auto">
          <a:xfrm>
            <a:off x="388938" y="1123951"/>
            <a:ext cx="5467173" cy="3964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069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Analysis Tools – Process Dashboard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>
                <a:latin typeface="Arial" charset="0"/>
              </a:rPr>
              <a:t>The Process Dashboard </a:t>
            </a:r>
            <a:r>
              <a:rPr lang="ja-JP" altLang="en-US">
                <a:latin typeface="Arial" charset="0"/>
              </a:rPr>
              <a:t>“</a:t>
            </a:r>
            <a:r>
              <a:rPr lang="en-US">
                <a:latin typeface="Arial" charset="0"/>
              </a:rPr>
              <a:t>C</a:t>
            </a:r>
            <a:r>
              <a:rPr lang="ja-JP" altLang="en-US">
                <a:latin typeface="Arial" charset="0"/>
              </a:rPr>
              <a:t>”</a:t>
            </a:r>
            <a:r>
              <a:rPr lang="en-US">
                <a:latin typeface="Arial" charset="0"/>
              </a:rPr>
              <a:t> Menu contains a </a:t>
            </a:r>
            <a:r>
              <a:rPr lang="ja-JP" altLang="en-US">
                <a:latin typeface="Arial" charset="0"/>
              </a:rPr>
              <a:t>“</a:t>
            </a:r>
            <a:r>
              <a:rPr lang="en-US">
                <a:latin typeface="Arial" charset="0"/>
              </a:rPr>
              <a:t>Data Analysis</a:t>
            </a:r>
            <a:r>
              <a:rPr lang="ja-JP" altLang="en-US">
                <a:latin typeface="Arial" charset="0"/>
              </a:rPr>
              <a:t>”</a:t>
            </a:r>
            <a:r>
              <a:rPr lang="en-US">
                <a:latin typeface="Arial" charset="0"/>
              </a:rPr>
              <a:t> option.  This option will display charts and reports summarizing your metrics.</a:t>
            </a:r>
          </a:p>
        </p:txBody>
      </p:sp>
      <p:sp>
        <p:nvSpPr>
          <p:cNvPr id="7171" name="Rectangle 3"/>
          <p:cNvSpPr txBox="1">
            <a:spLocks noChangeArrowheads="1"/>
          </p:cNvSpPr>
          <p:nvPr/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2349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  <a:buSzPct val="90000"/>
              <a:buFont typeface="Times" charset="0"/>
              <a:buNone/>
            </a:pPr>
            <a:endParaRPr lang="en-US" sz="2100"/>
          </a:p>
        </p:txBody>
      </p:sp>
      <p:pic>
        <p:nvPicPr>
          <p:cNvPr id="7173" name="Picture 6" descr="C:\Tuma\psp\PFA Dash Slides\Process tutorials\Images\Process Definition\open-data-analysi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7" y="2146301"/>
            <a:ext cx="7044618" cy="400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4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Agenda - Day 2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8:</a:t>
            </a:r>
            <a:r>
              <a:rPr lang="en-US" b="1" dirty="0" smtClean="0"/>
              <a:t>00</a:t>
            </a:r>
            <a:r>
              <a:rPr lang="en-US" dirty="0" smtClean="0"/>
              <a:t>	Continental </a:t>
            </a:r>
            <a:r>
              <a:rPr lang="en-US" dirty="0"/>
              <a:t>breakfast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15</a:t>
            </a:r>
            <a:r>
              <a:rPr lang="en-US" dirty="0" smtClean="0"/>
              <a:t>	Class </a:t>
            </a:r>
            <a:r>
              <a:rPr lang="en-US" dirty="0"/>
              <a:t>data feedback</a:t>
            </a:r>
          </a:p>
          <a:p>
            <a:pPr fontAlgn="base"/>
            <a:r>
              <a:rPr lang="en-US" b="1" dirty="0"/>
              <a:t>8:</a:t>
            </a:r>
            <a:r>
              <a:rPr lang="en-US" b="1" dirty="0" smtClean="0"/>
              <a:t>30</a:t>
            </a:r>
            <a:r>
              <a:rPr lang="en-US" dirty="0" smtClean="0"/>
              <a:t>	L2</a:t>
            </a:r>
            <a:r>
              <a:rPr lang="en-US" dirty="0"/>
              <a:t>. Fundamental Planning Concepts</a:t>
            </a:r>
          </a:p>
          <a:p>
            <a:pPr fontAlgn="base"/>
            <a:r>
              <a:rPr lang="en-US" b="1" dirty="0"/>
              <a:t>9:</a:t>
            </a:r>
            <a:r>
              <a:rPr lang="en-US" b="1" dirty="0" smtClean="0"/>
              <a:t>30</a:t>
            </a:r>
            <a:r>
              <a:rPr lang="en-US" dirty="0" smtClean="0"/>
              <a:t>	Break</a:t>
            </a:r>
            <a:endParaRPr lang="en-US" dirty="0"/>
          </a:p>
          <a:p>
            <a:pPr fontAlgn="base"/>
            <a:r>
              <a:rPr lang="en-US" b="1" dirty="0"/>
              <a:t>9:</a:t>
            </a:r>
            <a:r>
              <a:rPr lang="en-US" b="1" dirty="0" smtClean="0"/>
              <a:t>45</a:t>
            </a:r>
            <a:r>
              <a:rPr lang="en-US" dirty="0" smtClean="0"/>
              <a:t>	Lab session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/>
              <a:t>Coding/Counting standard </a:t>
            </a:r>
            <a:r>
              <a:rPr lang="en-US" dirty="0" smtClean="0"/>
              <a:t>assignment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/>
              <a:t>Using PSP1 </a:t>
            </a:r>
            <a:r>
              <a:rPr lang="en-US" dirty="0" smtClean="0"/>
              <a:t>tutorial</a:t>
            </a:r>
            <a:br>
              <a:rPr lang="en-US" dirty="0" smtClean="0"/>
            </a:br>
            <a:r>
              <a:rPr lang="en-US" dirty="0" smtClean="0"/>
              <a:t>	• </a:t>
            </a:r>
            <a:r>
              <a:rPr lang="en-US" dirty="0"/>
              <a:t>Program 2 assignment</a:t>
            </a:r>
          </a:p>
          <a:p>
            <a:pPr fontAlgn="base"/>
            <a:r>
              <a:rPr lang="en-US" b="1" dirty="0"/>
              <a:t>12:</a:t>
            </a:r>
            <a:r>
              <a:rPr lang="en-US" b="1" dirty="0" smtClean="0"/>
              <a:t>00</a:t>
            </a:r>
            <a:r>
              <a:rPr lang="en-US" dirty="0" smtClean="0"/>
              <a:t>	Lunch</a:t>
            </a:r>
            <a:endParaRPr lang="en-US" dirty="0"/>
          </a:p>
          <a:p>
            <a:pPr fontAlgn="base"/>
            <a:r>
              <a:rPr lang="en-US" b="1" dirty="0"/>
              <a:t>1:</a:t>
            </a:r>
            <a:r>
              <a:rPr lang="en-US" b="1" dirty="0" smtClean="0"/>
              <a:t>00</a:t>
            </a:r>
            <a:r>
              <a:rPr lang="en-US" dirty="0" smtClean="0"/>
              <a:t>	Lab </a:t>
            </a:r>
            <a:r>
              <a:rPr lang="en-US" dirty="0"/>
              <a:t>session (continued)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7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2516401" cy="282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00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90</TotalTime>
  <Words>194</Words>
  <Application>Microsoft Office PowerPoint</Application>
  <PresentationFormat>On-screen Show (4:3)</PresentationFormat>
  <Paragraphs>50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MS PGothic</vt:lpstr>
      <vt:lpstr>Arial</vt:lpstr>
      <vt:lpstr>Calibri</vt:lpstr>
      <vt:lpstr>Times</vt:lpstr>
      <vt:lpstr>Times New Roman</vt:lpstr>
      <vt:lpstr>PSP Template</vt:lpstr>
      <vt:lpstr>PSP Fundamentals Day Two Agenda </vt:lpstr>
      <vt:lpstr>PowerPoint Presentation</vt:lpstr>
      <vt:lpstr>Class Discussion</vt:lpstr>
      <vt:lpstr>Class Data Review</vt:lpstr>
      <vt:lpstr>Analysis Tools – Student Workbook</vt:lpstr>
      <vt:lpstr>Analysis Tools – Process Dashboard</vt:lpstr>
      <vt:lpstr>Course Agenda - Day 2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22</cp:revision>
  <cp:lastPrinted>2015-11-05T19:18:24Z</cp:lastPrinted>
  <dcterms:created xsi:type="dcterms:W3CDTF">2016-03-14T18:33:10Z</dcterms:created>
  <dcterms:modified xsi:type="dcterms:W3CDTF">2018-09-06T00:14:45Z</dcterms:modified>
</cp:coreProperties>
</file>